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81" r:id="rId47"/>
    <p:sldId id="982" r:id="rId48"/>
    <p:sldId id="722" r:id="rId49"/>
    <p:sldId id="749" r:id="rId50"/>
    <p:sldId id="984" r:id="rId51"/>
    <p:sldId id="750" r:id="rId52"/>
    <p:sldId id="752" r:id="rId53"/>
    <p:sldId id="745" r:id="rId54"/>
    <p:sldId id="754" r:id="rId55"/>
    <p:sldId id="756" r:id="rId56"/>
    <p:sldId id="758" r:id="rId57"/>
    <p:sldId id="278" r:id="rId58"/>
    <p:sldId id="760" r:id="rId59"/>
    <p:sldId id="307" r:id="rId60"/>
    <p:sldId id="306" r:id="rId61"/>
    <p:sldId id="312" r:id="rId62"/>
    <p:sldId id="983" r:id="rId63"/>
    <p:sldId id="994" r:id="rId64"/>
    <p:sldId id="309" r:id="rId65"/>
    <p:sldId id="779" r:id="rId66"/>
    <p:sldId id="796" r:id="rId67"/>
    <p:sldId id="299" r:id="rId68"/>
    <p:sldId id="987" r:id="rId69"/>
    <p:sldId id="292" r:id="rId70"/>
    <p:sldId id="988" r:id="rId71"/>
    <p:sldId id="780" r:id="rId72"/>
    <p:sldId id="797" r:id="rId73"/>
    <p:sldId id="993" r:id="rId74"/>
    <p:sldId id="285" r:id="rId75"/>
    <p:sldId id="311" r:id="rId76"/>
    <p:sldId id="287" r:id="rId77"/>
    <p:sldId id="989" r:id="rId78"/>
    <p:sldId id="995" r:id="rId79"/>
    <p:sldId id="781" r:id="rId80"/>
    <p:sldId id="990" r:id="rId81"/>
    <p:sldId id="782" r:id="rId82"/>
    <p:sldId id="293" r:id="rId83"/>
    <p:sldId id="295" r:id="rId84"/>
    <p:sldId id="991" r:id="rId85"/>
    <p:sldId id="301" r:id="rId86"/>
    <p:sldId id="992" r:id="rId87"/>
    <p:sldId id="985" r:id="rId88"/>
    <p:sldId id="288" r:id="rId89"/>
    <p:sldId id="296" r:id="rId90"/>
    <p:sldId id="783" r:id="rId91"/>
    <p:sldId id="315" r:id="rId92"/>
    <p:sldId id="314" r:id="rId93"/>
    <p:sldId id="799" r:id="rId94"/>
    <p:sldId id="800" r:id="rId95"/>
    <p:sldId id="313" r:id="rId96"/>
    <p:sldId id="798" r:id="rId97"/>
    <p:sldId id="316" r:id="rId98"/>
    <p:sldId id="784" r:id="rId99"/>
    <p:sldId id="785" r:id="rId100"/>
    <p:sldId id="257" r:id="rId101"/>
    <p:sldId id="317" r:id="rId102"/>
    <p:sldId id="318" r:id="rId103"/>
    <p:sldId id="319" r:id="rId104"/>
    <p:sldId id="320" r:id="rId105"/>
    <p:sldId id="777" r:id="rId106"/>
    <p:sldId id="751" r:id="rId107"/>
    <p:sldId id="268" r:id="rId108"/>
    <p:sldId id="269" r:id="rId109"/>
    <p:sldId id="974" r:id="rId110"/>
    <p:sldId id="710" r:id="rId111"/>
    <p:sldId id="970" r:id="rId112"/>
    <p:sldId id="971" r:id="rId113"/>
    <p:sldId id="972" r:id="rId114"/>
    <p:sldId id="739" r:id="rId115"/>
    <p:sldId id="738" r:id="rId116"/>
    <p:sldId id="734" r:id="rId117"/>
    <p:sldId id="876" r:id="rId118"/>
    <p:sldId id="675" r:id="rId119"/>
    <p:sldId id="676" r:id="rId120"/>
    <p:sldId id="677" r:id="rId121"/>
    <p:sldId id="678" r:id="rId122"/>
    <p:sldId id="674" r:id="rId123"/>
    <p:sldId id="679" r:id="rId124"/>
    <p:sldId id="877" r:id="rId125"/>
    <p:sldId id="878" r:id="rId126"/>
    <p:sldId id="97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varScale="1">
        <p:scale>
          <a:sx n="123" d="100"/>
          <a:sy n="123" d="100"/>
        </p:scale>
        <p:origin x="616" y="160"/>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0218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66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981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9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94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442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01.png"/><Relationship Id="rId7" Type="http://schemas.openxmlformats.org/officeDocument/2006/relationships/image" Target="../media/image7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31.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51.png"/><Relationship Id="rId7" Type="http://schemas.openxmlformats.org/officeDocument/2006/relationships/image" Target="../media/image88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1.png"/><Relationship Id="rId4" Type="http://schemas.openxmlformats.org/officeDocument/2006/relationships/image" Target="../media/image850.png"/></Relationships>
</file>

<file path=ppt/slides/_rels/slide65.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58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000.png"/></Relationships>
</file>

<file path=ppt/slides/_rels/slide9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100</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101</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791461" y="-747928"/>
            <a:ext cx="6337372"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102</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103</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105</a:t>
            </a:fld>
            <a:endParaRPr lang="en-US"/>
          </a:p>
        </p:txBody>
      </p:sp>
    </p:spTree>
    <p:extLst>
      <p:ext uri="{BB962C8B-B14F-4D97-AF65-F5344CB8AC3E}">
        <p14:creationId xmlns:p14="http://schemas.microsoft.com/office/powerpoint/2010/main" val="617937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109</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4" y="1267692"/>
                <a:ext cx="10987416" cy="4946793"/>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sz="1800">
                    <a:ea typeface="Arial" charset="0"/>
                    <a:cs typeface="Arial" charset="0"/>
                  </a:rPr>
                  <a:t>In non-dispersive matter</a:t>
                </a:r>
                <a:r>
                  <a:rPr lang="en-US" sz="1800" dirty="0">
                    <a:ea typeface="Arial" charset="0"/>
                    <a:cs typeface="Arial" charset="0"/>
                  </a:rPr>
                  <a:t>, </a:t>
                </a:r>
                <a14:m>
                  <m:oMath xmlns:m="http://schemas.openxmlformats.org/officeDocument/2006/math">
                    <m:r>
                      <a:rPr lang="en-US" sz="1800" b="0" i="0"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𝐵</m:t>
                    </m:r>
                    <m:r>
                      <a:rPr lang="en-US" sz="1800" b="0" i="1" smtClean="0">
                        <a:latin typeface="Cambria Math" panose="02040503050406030204" pitchFamily="18" charset="0"/>
                        <a:ea typeface="Arial" charset="0"/>
                        <a:cs typeface="Arial" charset="0"/>
                      </a:rPr>
                      <m:t>=</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𝐻</m:t>
                    </m:r>
                    <m:r>
                      <a:rPr lang="en-US" sz="1800" b="0" i="1" smtClean="0">
                        <a:latin typeface="Cambria Math" panose="02040503050406030204" pitchFamily="18" charset="0"/>
                        <a:ea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𝑀</m:t>
                    </m:r>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𝜇</m:t>
                    </m:r>
                    <m:r>
                      <a:rPr lang="en-US" sz="1800" b="0" i="0"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𝜇</m:t>
                        </m:r>
                      </m:e>
                      <m:sub>
                        <m:r>
                          <a:rPr lang="en-US" sz="1800" b="0" i="1" smtClean="0">
                            <a:latin typeface="Cambria Math" panose="02040503050406030204" pitchFamily="18" charset="0"/>
                            <a:ea typeface="Cambria Math" panose="02040503050406030204" pitchFamily="18" charset="0"/>
                            <a:cs typeface="Arial" charset="0"/>
                          </a:rPr>
                          <m:t>0</m:t>
                        </m:r>
                      </m:sub>
                    </m:sSub>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𝜒</m:t>
                        </m:r>
                      </m:e>
                      <m:sub>
                        <m:r>
                          <a:rPr lang="en-US" sz="1800" b="0" i="1" smtClean="0">
                            <a:latin typeface="Cambria Math" panose="02040503050406030204" pitchFamily="18" charset="0"/>
                            <a:ea typeface="Cambria Math" panose="02040503050406030204" pitchFamily="18" charset="0"/>
                            <a:cs typeface="Arial" charset="0"/>
                          </a:rPr>
                          <m:t>𝑚</m:t>
                        </m:r>
                      </m:sub>
                    </m:sSub>
                    <m:r>
                      <a:rPr lang="en-US" sz="1800" b="0" i="1" smtClean="0">
                        <a:latin typeface="Cambria Math" panose="02040503050406030204" pitchFamily="18" charset="0"/>
                        <a:ea typeface="Cambria Math" panose="02040503050406030204" pitchFamily="18" charset="0"/>
                        <a:cs typeface="Arial" charset="0"/>
                      </a:rPr>
                      <m:t>)</m:t>
                    </m:r>
                  </m:oMath>
                </a14:m>
                <a:r>
                  <a:rPr lang="en-US" sz="1800" dirty="0">
                    <a:ea typeface="Arial" charset="0"/>
                    <a:cs typeface="Arial" charset="0"/>
                  </a:rPr>
                  <a:t>, </a:t>
                </a:r>
                <a14:m>
                  <m:oMath xmlns:m="http://schemas.openxmlformats.org/officeDocument/2006/math">
                    <m:r>
                      <a:rPr lang="en-US" sz="1800" b="0" i="1" dirty="0" smtClean="0">
                        <a:latin typeface="Cambria Math" panose="02040503050406030204" pitchFamily="18" charset="0"/>
                        <a:ea typeface="Arial" charset="0"/>
                        <a:cs typeface="Arial" charset="0"/>
                      </a:rPr>
                      <m:t>𝐷</m:t>
                    </m:r>
                    <m:r>
                      <a:rPr lang="en-US" sz="1800" b="0" i="1" dirty="0" smtClean="0">
                        <a:latin typeface="Cambria Math" panose="02040503050406030204" pitchFamily="18" charset="0"/>
                        <a:ea typeface="Arial"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i="1" dirty="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i="1" dirty="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𝐸</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𝑃</m:t>
                    </m:r>
                    <m:r>
                      <a:rPr lang="en-US" sz="1800" b="0" i="1" dirty="0" smtClean="0">
                        <a:latin typeface="Cambria Math" panose="02040503050406030204" pitchFamily="18" charset="0"/>
                        <a:ea typeface="Cambria Math" panose="02040503050406030204" pitchFamily="18" charset="0"/>
                        <a:cs typeface="Arial" charset="0"/>
                      </a:rPr>
                      <m:t>, </m:t>
                    </m:r>
                    <m:r>
                      <a:rPr lang="en-US" sz="1800" b="0" i="1" dirty="0" smtClean="0">
                        <a:latin typeface="Cambria Math" panose="02040503050406030204" pitchFamily="18" charset="0"/>
                        <a:ea typeface="Cambria Math" panose="02040503050406030204" pitchFamily="18" charset="0"/>
                        <a:cs typeface="Arial" charset="0"/>
                      </a:rPr>
                      <m:t>𝜖</m:t>
                    </m:r>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ea typeface="Cambria Math" panose="02040503050406030204" pitchFamily="18" charset="0"/>
                        <a:cs typeface="Arial" charset="0"/>
                      </a:rPr>
                      <m:t>𝜅</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i="1" dirty="0">
                            <a:latin typeface="Cambria Math" panose="02040503050406030204" pitchFamily="18" charset="0"/>
                            <a:ea typeface="Cambria Math" panose="02040503050406030204" pitchFamily="18" charset="0"/>
                            <a:cs typeface="Arial" charset="0"/>
                          </a:rPr>
                          <m:t>𝜖</m:t>
                        </m:r>
                      </m:e>
                      <m:sub>
                        <m:r>
                          <a:rPr lang="en-US" sz="1800" b="0" i="1" dirty="0" smtClean="0">
                            <a:latin typeface="Cambria Math" panose="02040503050406030204" pitchFamily="18" charset="0"/>
                            <a:ea typeface="Cambria Math" panose="02040503050406030204" pitchFamily="18" charset="0"/>
                            <a:cs typeface="Arial" charset="0"/>
                          </a:rPr>
                          <m:t>0</m:t>
                        </m:r>
                      </m:sub>
                    </m:sSub>
                  </m:oMath>
                </a14:m>
                <a:r>
                  <a:rPr lang="en-US" sz="1800" dirty="0">
                    <a:ea typeface="Arial" charset="0"/>
                    <a:cs typeface="Arial" charset="0"/>
                  </a:rPr>
                  <a:t>.</a:t>
                </a:r>
              </a:p>
              <a:p>
                <a:pPr lvl="2">
                  <a:spcBef>
                    <a:spcPts val="0"/>
                  </a:spcBef>
                  <a:tabLst>
                    <a:tab pos="4449763" algn="l"/>
                  </a:tabLst>
                </a:pPr>
                <a:r>
                  <a:rPr lang="en-US" sz="1800" dirty="0">
                    <a:ea typeface="Arial" charset="0"/>
                    <a:cs typeface="Arial" charset="0"/>
                  </a:rPr>
                  <a:t>(1)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i="1" smtClean="0">
                            <a:latin typeface="Cambria Math" panose="02040503050406030204" pitchFamily="18" charset="0"/>
                            <a:ea typeface="Cambria Math" panose="02040503050406030204" pitchFamily="18" charset="0"/>
                            <a:cs typeface="Arial" charset="0"/>
                          </a:rPr>
                          <m:t>𝜌</m:t>
                        </m:r>
                      </m:e>
                      <m:sub>
                        <m:r>
                          <a:rPr lang="en-US" sz="1800" b="0" i="1" smtClean="0">
                            <a:latin typeface="Cambria Math" panose="02040503050406030204" pitchFamily="18" charset="0"/>
                            <a:ea typeface="Cambria Math" panose="02040503050406030204" pitchFamily="18" charset="0"/>
                            <a:cs typeface="Arial" charset="0"/>
                          </a:rPr>
                          <m:t>𝑓</m:t>
                        </m:r>
                      </m:sub>
                    </m:sSub>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Cambria Math" panose="02040503050406030204" pitchFamily="18" charset="0"/>
                    <a:cs typeface="Arial" charset="0"/>
                  </a:rPr>
                  <a:t>(4) becomes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𝑯</m:t>
                    </m:r>
                    <m:r>
                      <a:rPr lang="en-US" sz="1800" i="1">
                        <a:latin typeface="Cambria Math" panose="02040503050406030204" pitchFamily="18" charset="0"/>
                        <a:ea typeface="Cambria Math" panose="02040503050406030204" pitchFamily="18" charset="0"/>
                        <a:cs typeface="Arial" charset="0"/>
                      </a:rPr>
                      <m:t>= </m:t>
                    </m:r>
                    <m:sSub>
                      <m:sSubPr>
                        <m:ctrlPr>
                          <a:rPr lang="en-US" sz="1800" b="1" i="1" smtClean="0">
                            <a:latin typeface="Cambria Math" panose="02040503050406030204" pitchFamily="18" charset="0"/>
                            <a:ea typeface="Cambria Math" panose="02040503050406030204" pitchFamily="18" charset="0"/>
                            <a:cs typeface="Arial" charset="0"/>
                          </a:rPr>
                        </m:ctrlPr>
                      </m:sSubPr>
                      <m:e>
                        <m:r>
                          <a:rPr lang="en-US" sz="1800" b="1" i="1" smtClean="0">
                            <a:latin typeface="Cambria Math" panose="02040503050406030204" pitchFamily="18" charset="0"/>
                            <a:ea typeface="Cambria Math" panose="02040503050406030204" pitchFamily="18" charset="0"/>
                            <a:cs typeface="Arial" charset="0"/>
                          </a:rPr>
                          <m:t>𝒋</m:t>
                        </m:r>
                      </m:e>
                      <m:sub>
                        <m:r>
                          <a:rPr lang="en-US" sz="1800" b="1" i="1" smtClean="0">
                            <a:latin typeface="Cambria Math" panose="02040503050406030204" pitchFamily="18" charset="0"/>
                            <a:ea typeface="Cambria Math" panose="02040503050406030204" pitchFamily="18" charset="0"/>
                            <a:cs typeface="Arial" charset="0"/>
                          </a:rPr>
                          <m:t>𝒇</m:t>
                        </m:r>
                      </m:sub>
                    </m:sSub>
                    <m:r>
                      <a:rPr lang="en-US" sz="1800" i="1">
                        <a:latin typeface="Cambria Math" panose="02040503050406030204" pitchFamily="18" charset="0"/>
                        <a:ea typeface="Cambria Math" panose="02040503050406030204" pitchFamily="18" charset="0"/>
                        <a:cs typeface="Arial" charset="0"/>
                      </a:rPr>
                      <m:t>+ </m:t>
                    </m:r>
                    <m:f>
                      <m:fPr>
                        <m:ctrlPr>
                          <a:rPr lang="en-US" sz="1800" i="1">
                            <a:latin typeface="Cambria Math" panose="02040503050406030204" pitchFamily="18" charset="0"/>
                            <a:ea typeface="Cambria Math" panose="02040503050406030204" pitchFamily="18" charset="0"/>
                            <a:cs typeface="Arial" charset="0"/>
                          </a:rPr>
                        </m:ctrlPr>
                      </m:fPr>
                      <m:num>
                        <m:r>
                          <a:rPr lang="en-US" sz="1800" i="1">
                            <a:latin typeface="Cambria Math" panose="02040503050406030204" pitchFamily="18" charset="0"/>
                            <a:ea typeface="Cambria Math" panose="02040503050406030204" pitchFamily="18" charset="0"/>
                            <a:cs typeface="Arial" charset="0"/>
                          </a:rPr>
                          <m:t>𝜕</m:t>
                        </m:r>
                        <m:r>
                          <a:rPr lang="en-US" sz="1800" b="1" i="1" smtClean="0">
                            <a:latin typeface="Cambria Math" panose="02040503050406030204" pitchFamily="18" charset="0"/>
                            <a:ea typeface="Cambria Math" panose="02040503050406030204" pitchFamily="18" charset="0"/>
                            <a:cs typeface="Arial" charset="0"/>
                          </a:rPr>
                          <m:t>𝑫</m:t>
                        </m:r>
                      </m:num>
                      <m:den>
                        <m:r>
                          <a:rPr lang="en-US" sz="1800" i="1">
                            <a:latin typeface="Cambria Math" panose="02040503050406030204" pitchFamily="18" charset="0"/>
                            <a:ea typeface="Cambria Math" panose="02040503050406030204" pitchFamily="18" charset="0"/>
                            <a:cs typeface="Arial" charset="0"/>
                          </a:rPr>
                          <m:t>𝜕</m:t>
                        </m:r>
                        <m:r>
                          <a:rPr lang="en-US" sz="1800" i="1">
                            <a:latin typeface="Cambria Math" panose="02040503050406030204" pitchFamily="18" charset="0"/>
                            <a:ea typeface="Cambria Math" panose="02040503050406030204" pitchFamily="18" charset="0"/>
                            <a:cs typeface="Arial" charset="0"/>
                          </a:rPr>
                          <m:t>𝑡</m:t>
                        </m:r>
                      </m:den>
                    </m:f>
                  </m:oMath>
                </a14:m>
                <a:endParaRPr lang="en-US" sz="1600" dirty="0">
                  <a:ea typeface="Cambria Math" panose="02040503050406030204" pitchFamily="18" charset="0"/>
                  <a:cs typeface="Arial" charset="0"/>
                </a:endParaRPr>
              </a:p>
              <a:p>
                <a:pPr lvl="1">
                  <a:spcBef>
                    <a:spcPts val="0"/>
                  </a:spcBef>
                  <a:tabLst>
                    <a:tab pos="4449763" algn="l"/>
                  </a:tabLst>
                </a:pPr>
                <a:r>
                  <a:rPr lang="en-US" sz="2000" dirty="0">
                    <a:ea typeface="Arial" charset="0"/>
                    <a:cs typeface="Arial" charset="0"/>
                  </a:rPr>
                  <a:t>Here </a:t>
                </a:r>
                <a:r>
                  <a:rPr lang="en-US" sz="2000" b="1" dirty="0">
                    <a:ea typeface="Arial" charset="0"/>
                    <a:cs typeface="Arial" charset="0"/>
                  </a:rPr>
                  <a:t>E </a:t>
                </a:r>
                <a:r>
                  <a:rPr lang="en-US" sz="2000" dirty="0">
                    <a:ea typeface="Arial" charset="0"/>
                    <a:cs typeface="Arial" charset="0"/>
                  </a:rPr>
                  <a:t> is the electric field, </a:t>
                </a:r>
                <a:r>
                  <a:rPr lang="en-US" sz="2000" b="1" dirty="0">
                    <a:ea typeface="Arial" charset="0"/>
                    <a:cs typeface="Arial" charset="0"/>
                  </a:rPr>
                  <a:t>B</a:t>
                </a:r>
                <a:r>
                  <a:rPr lang="en-US" sz="2000" dirty="0">
                    <a:ea typeface="Arial" charset="0"/>
                    <a:cs typeface="Arial" charset="0"/>
                  </a:rPr>
                  <a:t> is the magnetic field, </a:t>
                </a:r>
                <a:r>
                  <a:rPr lang="en-US" sz="2000" b="1" dirty="0">
                    <a:ea typeface="Arial" charset="0"/>
                    <a:cs typeface="Arial" charset="0"/>
                  </a:rPr>
                  <a:t>j</a:t>
                </a:r>
                <a:r>
                  <a:rPr lang="en-US" sz="2000" dirty="0">
                    <a:ea typeface="Arial" charset="0"/>
                    <a:cs typeface="Arial" charset="0"/>
                  </a:rPr>
                  <a:t> is the current density through a closed surface, c is the speed of light and 𝜌 is the charge density at a point.  The rest of classical physics, including special relativity, is:</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lgn="l">
                  <a:spcBef>
                    <a:spcPts val="0"/>
                  </a:spcBef>
                  <a:buFont typeface="Arial" panose="020B0604020202020204" pitchFamily="34" charset="0"/>
                  <a:buChar char="•"/>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4" y="1267692"/>
                <a:ext cx="10987416" cy="4946793"/>
              </a:xfrm>
              <a:blipFill>
                <a:blip r:embed="rId3"/>
                <a:stretch>
                  <a:fillRect l="-462" t="-12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424359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625963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95287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1216661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3540" y="1715468"/>
                <a:ext cx="10864920" cy="2334390"/>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3540" y="1715468"/>
                <a:ext cx="10864920" cy="2334390"/>
              </a:xfrm>
              <a:blipFill>
                <a:blip r:embed="rId3"/>
                <a:stretch>
                  <a:fillRect l="-467" t="-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718150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3464544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2378321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08396"/>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173" y="1144410"/>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173" y="1144410"/>
                <a:ext cx="11599473" cy="5332728"/>
              </a:xfrm>
              <a:blipFill>
                <a:blip r:embed="rId2"/>
                <a:stretch>
                  <a:fillRect l="-5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119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55646"/>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3"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903"/>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L networks,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and T networks</a:t>
                </a:r>
              </a:p>
              <a:p>
                <a:pPr marL="342900" indent="-342900" algn="l">
                  <a:buFont typeface="Arial" panose="020B0604020202020204" pitchFamily="34" charset="0"/>
                  <a:buChar char="•"/>
                </a:pPr>
                <a:r>
                  <a:rPr lang="en-US" sz="2000" dirty="0">
                    <a:ea typeface="Arial" charset="0"/>
                    <a:cs typeface="Arial" charset="0"/>
                  </a:rPr>
                  <a:t>Impedance and reflection coefficients</a:t>
                </a: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Problems: 19, 22</a:t>
                </a:r>
                <a:r>
                  <a:rPr lang="en-US" sz="2000">
                    <a:ea typeface="Arial" charset="0"/>
                    <a:cs typeface="Arial" charset="0"/>
                  </a:rPr>
                  <a:t>, 26</a:t>
                </a:r>
                <a:r>
                  <a:rPr lang="en-US" sz="2000" dirty="0">
                    <a:ea typeface="Arial" charset="0"/>
                    <a:cs typeface="Arial" charset="0"/>
                  </a:rPr>
                  <a:t>, 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Tree>
    <p:extLst>
      <p:ext uri="{BB962C8B-B14F-4D97-AF65-F5344CB8AC3E}">
        <p14:creationId xmlns:p14="http://schemas.microsoft.com/office/powerpoint/2010/main" val="44488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a:t>
                </a:r>
                <a:r>
                  <a:rPr lang="en-US"/>
                  <a:t>track it? </a:t>
                </a:r>
                <a:r>
                  <a:rPr lang="en-US" dirty="0"/>
                  <a:t>(It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473" t="-58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907243" y="2843338"/>
            <a:ext cx="2263734" cy="2732709"/>
            <a:chOff x="9907243" y="2843338"/>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843338"/>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436559" y="32963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598448" y="1565740"/>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276898"/>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276898"/>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01884" y="1428513"/>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01884" y="1428513"/>
                <a:ext cx="11568371" cy="5266727"/>
              </a:xfrm>
              <a:prstGeom prst="rect">
                <a:avLst/>
              </a:prstGeom>
              <a:blipFill>
                <a:blip r:embed="rId3"/>
                <a:stretch>
                  <a:fillRect l="-65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9157"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9157"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29057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29057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249" y="1487770"/>
                <a:ext cx="11666026"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249" y="1487770"/>
                <a:ext cx="11666026" cy="3882459"/>
              </a:xfrm>
              <a:prstGeom prst="rect">
                <a:avLst/>
              </a:prstGeom>
              <a:blipFill>
                <a:blip r:embed="rId3"/>
                <a:stretch>
                  <a:fillRect l="-871"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963892" cy="536452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457200" indent="-457200" defTabSz="457200" latinLnBrk="1" hangingPunct="0">
                  <a:buFont typeface="+mj-lt"/>
                  <a:buAutoNum type="arabicPeriod"/>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11829"/>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11829"/>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6751800"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sp>
        <p:nvSpPr>
          <p:cNvPr id="38" name="TextBox 37">
            <a:extLst>
              <a:ext uri="{FF2B5EF4-FFF2-40B4-BE49-F238E27FC236}">
                <a16:creationId xmlns:a16="http://schemas.microsoft.com/office/drawing/2014/main" id="{A890F0C7-F762-D248-AE48-90C3F8BFF8BC}"/>
              </a:ext>
            </a:extLst>
          </p:cNvPr>
          <p:cNvSpPr txBox="1"/>
          <p:nvPr/>
        </p:nvSpPr>
        <p:spPr>
          <a:xfrm>
            <a:off x="9829988"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5" name="Group 4">
            <a:extLst>
              <a:ext uri="{FF2B5EF4-FFF2-40B4-BE49-F238E27FC236}">
                <a16:creationId xmlns:a16="http://schemas.microsoft.com/office/drawing/2014/main" id="{173A8FA2-DC1F-6C45-A821-CED5F88C8A13}"/>
              </a:ext>
            </a:extLst>
          </p:cNvPr>
          <p:cNvGrpSpPr/>
          <p:nvPr/>
        </p:nvGrpSpPr>
        <p:grpSpPr>
          <a:xfrm>
            <a:off x="7077716" y="1595102"/>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74513"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39" name="Group 38">
            <a:extLst>
              <a:ext uri="{FF2B5EF4-FFF2-40B4-BE49-F238E27FC236}">
                <a16:creationId xmlns:a16="http://schemas.microsoft.com/office/drawing/2014/main" id="{BA296C1D-12D9-ED45-B622-1D1951D794BD}"/>
              </a:ext>
            </a:extLst>
          </p:cNvPr>
          <p:cNvGrpSpPr/>
          <p:nvPr/>
        </p:nvGrpSpPr>
        <p:grpSpPr>
          <a:xfrm>
            <a:off x="7595343" y="4776630"/>
            <a:ext cx="4408117" cy="1033790"/>
            <a:chOff x="7595343" y="4776630"/>
            <a:chExt cx="4408117" cy="1033790"/>
          </a:xfrm>
        </p:grpSpPr>
        <p:grpSp>
          <p:nvGrpSpPr>
            <p:cNvPr id="40" name="Group 39">
              <a:extLst>
                <a:ext uri="{FF2B5EF4-FFF2-40B4-BE49-F238E27FC236}">
                  <a16:creationId xmlns:a16="http://schemas.microsoft.com/office/drawing/2014/main" id="{247FA54A-9682-3349-BA77-573EDB8087B3}"/>
                </a:ext>
              </a:extLst>
            </p:cNvPr>
            <p:cNvGrpSpPr/>
            <p:nvPr/>
          </p:nvGrpSpPr>
          <p:grpSpPr>
            <a:xfrm>
              <a:off x="9444451"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4974922"/>
                  <a:ext cx="543905" cy="307775"/>
                </a:xfrm>
                <a:prstGeom prst="rect">
                  <a:avLst/>
                </a:prstGeom>
                <a:blipFill>
                  <a:blip r:embed="rId6"/>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136261"/>
                  <a:ext cx="543905" cy="307775"/>
                </a:xfrm>
                <a:prstGeom prst="rect">
                  <a:avLst/>
                </a:prstGeom>
                <a:blipFill>
                  <a:blip r:embed="rId7"/>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477663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630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200866" y="101834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200866" y="1018346"/>
                <a:ext cx="4970631" cy="4557154"/>
              </a:xfrm>
              <a:prstGeom prst="rect">
                <a:avLst/>
              </a:prstGeom>
              <a:blipFill>
                <a:blip r:embed="rId3"/>
                <a:stretch>
                  <a:fillRect l="-763"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on(sat)</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810105097"/>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r>
                            <a:rPr lang="en-US" dirty="0"/>
                            <a:t>Region</a:t>
                          </a:r>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r>
                            <a:rPr lang="en-US" sz="1600" dirty="0"/>
                            <a:t>reverse</a:t>
                          </a:r>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r>
                            <a:rPr lang="en-US" sz="1600" dirty="0"/>
                            <a:t>on(sat)</a:t>
                          </a:r>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r>
                            <a:rPr lang="en-US" sz="1600" dirty="0"/>
                            <a:t>off</a:t>
                          </a:r>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70448" y="1524144"/>
                <a:ext cx="8364997" cy="5133990"/>
              </a:xfrm>
            </p:spPr>
            <p:txBody>
              <a:bodyPr>
                <a:noAutofit/>
              </a:bodyPr>
              <a:lstStyle/>
              <a:p>
                <a:pPr marL="0" indent="0" algn="l">
                  <a:buNone/>
                </a:pPr>
                <a:r>
                  <a:rPr lang="en-US" sz="2000" dirty="0">
                    <a:latin typeface="Arial" charset="0"/>
                    <a:ea typeface="Arial" charset="0"/>
                    <a:cs typeface="Arial" charset="0"/>
                  </a:rPr>
                  <a:t>Experiment A</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22.8</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a:rPr lang="en-US" sz="1800" b="0" i="1" smtClean="0">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endParaRPr lang="en-US" sz="1800" dirty="0">
                  <a:latin typeface="Arial" charset="0"/>
                  <a:ea typeface="Arial" charset="0"/>
                  <a:cs typeface="Arial" charset="0"/>
                </a:endParaRPr>
              </a:p>
              <a:p>
                <a:pPr lvl="1"/>
                <a:r>
                  <a:rPr lang="en-US" sz="1800" dirty="0">
                    <a:latin typeface="Arial" charset="0"/>
                    <a:ea typeface="Arial" charset="0"/>
                    <a:cs typeface="Arial" charset="0"/>
                  </a:rPr>
                  <a:t>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=2.36</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m:t>
                        </m:r>
                      </m:sub>
                    </m:sSub>
                    <m:r>
                      <a:rPr lang="en-US" sz="1800" b="0" i="1" smtClean="0">
                        <a:latin typeface="Cambria Math" panose="02040503050406030204" pitchFamily="18" charset="0"/>
                        <a:cs typeface="Arial" charset="0"/>
                      </a:rPr>
                      <m:t>=2.24</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𝑒</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1.54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1.89</m:t>
                    </m:r>
                    <m:r>
                      <a:rPr lang="en-US" sz="1800" i="1">
                        <a:latin typeface="Cambria Math" panose="02040503050406030204" pitchFamily="18" charset="0"/>
                        <a:cs typeface="Arial" charset="0"/>
                      </a:rPr>
                      <m:t>𝑉</m:t>
                    </m:r>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46</m:t>
                    </m:r>
                    <m:r>
                      <a:rPr lang="en-US" sz="1800" b="0" i="1" smtClean="0">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r>
                  <a:rPr lang="en-US" sz="2000" dirty="0">
                    <a:latin typeface="Arial" charset="0"/>
                    <a:ea typeface="Arial" charset="0"/>
                    <a:cs typeface="Arial" charset="0"/>
                  </a:rPr>
                  <a:t>Experiment B</a:t>
                </a:r>
              </a:p>
              <a:p>
                <a:pPr lvl="1"/>
                <a:r>
                  <a:rPr lang="en-US" sz="1800" dirty="0">
                    <a:latin typeface="Arial" charset="0"/>
                    <a:ea typeface="Arial" charset="0"/>
                    <a:cs typeface="Arial" charset="0"/>
                  </a:rPr>
                  <a:t>Again,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=10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𝐸</m:t>
                        </m:r>
                      </m:sub>
                    </m:sSub>
                    <m:r>
                      <a:rPr lang="en-US" sz="1800" i="1">
                        <a:latin typeface="Cambria Math" panose="02040503050406030204" pitchFamily="18" charset="0"/>
                        <a:cs typeface="Arial" charset="0"/>
                      </a:rPr>
                      <m:t>=220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2n3904 transistor, </a:t>
                </a:r>
                <a14:m>
                  <m:oMath xmlns:m="http://schemas.openxmlformats.org/officeDocument/2006/math">
                    <m:r>
                      <a:rPr lang="en-US" sz="1800" i="1">
                        <a:latin typeface="Cambria Math" panose="02040503050406030204" pitchFamily="18" charset="0"/>
                        <a:ea typeface="Cambria Math" panose="02040503050406030204" pitchFamily="18" charset="0"/>
                        <a:cs typeface="Arial" charset="0"/>
                      </a:rPr>
                      <m:t>𝛽</m:t>
                    </m:r>
                    <m:r>
                      <a:rPr lang="en-US" sz="1800" i="1">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With no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oMath>
                </a14:m>
                <a:r>
                  <a:rPr lang="en-US" sz="1800" dirty="0">
                    <a:latin typeface="Arial" charset="0"/>
                    <a:ea typeface="Arial" charset="0"/>
                    <a:cs typeface="Arial" charset="0"/>
                  </a:rPr>
                  <a:t> adjusted so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5.8</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Put transistor in and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p>
              <a:p>
                <a:pPr lvl="1"/>
                <a:r>
                  <a:rPr lang="en-US" sz="1800" dirty="0">
                    <a:cs typeface="Arial" charset="0"/>
                  </a:rPr>
                  <a:t>With transistor,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=2.4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.74</m:t>
                    </m:r>
                    <m:r>
                      <a:rPr lang="en-US" sz="1800" i="1">
                        <a:latin typeface="Cambria Math" panose="02040503050406030204" pitchFamily="18" charset="0"/>
                        <a:cs typeface="Arial" charset="0"/>
                      </a:rPr>
                      <m:t>𝑉</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𝑐</m:t>
                        </m:r>
                      </m:sub>
                    </m:sSub>
                    <m:r>
                      <a:rPr lang="en-US" sz="1800" i="1">
                        <a:latin typeface="Cambria Math" panose="02040503050406030204" pitchFamily="18" charset="0"/>
                        <a:cs typeface="Arial" charset="0"/>
                      </a:rPr>
                      <m:t>=7</m:t>
                    </m:r>
                    <m:r>
                      <a:rPr lang="en-US" sz="1800" i="1">
                        <a:latin typeface="Cambria Math" panose="02040503050406030204" pitchFamily="18" charset="0"/>
                        <a:cs typeface="Arial" charset="0"/>
                      </a:rPr>
                      <m:t>𝑚𝐴</m:t>
                    </m:r>
                    <m:r>
                      <a:rPr lang="en-US" sz="1800" i="1">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=46</m:t>
                    </m:r>
                    <m:r>
                      <a:rPr lang="en-US" sz="1800" i="1">
                        <a:latin typeface="Cambria Math" panose="02040503050406030204" pitchFamily="18" charset="0"/>
                        <a:ea typeface="Cambria Math" panose="02040503050406030204" pitchFamily="18" charset="0"/>
                        <a:cs typeface="Arial" charset="0"/>
                      </a:rPr>
                      <m:t>𝜇</m:t>
                    </m:r>
                  </m:oMath>
                </a14:m>
                <a:r>
                  <a:rPr lang="en-US" sz="1800" dirty="0">
                    <a:latin typeface="Arial" charset="0"/>
                    <a:ea typeface="Arial" charset="0"/>
                    <a:cs typeface="Arial" charset="0"/>
                  </a:rPr>
                  <a:t>A.</a:t>
                </a:r>
              </a:p>
              <a:p>
                <a:pPr marL="457200" lvl="1" indent="0">
                  <a:buNone/>
                </a:pPr>
                <a:endParaRPr lang="en-US" sz="1800" dirty="0">
                  <a:latin typeface="Arial" charset="0"/>
                  <a:ea typeface="Arial" charset="0"/>
                  <a:cs typeface="Arial" charset="0"/>
                </a:endParaRPr>
              </a:p>
              <a:p>
                <a:pPr lvl="1"/>
                <a:r>
                  <a:rPr lang="en-US" sz="1800" dirty="0">
                    <a:latin typeface="Arial" charset="0"/>
                    <a:ea typeface="Arial" charset="0"/>
                    <a:cs typeface="Arial" charset="0"/>
                  </a:rPr>
                  <a:t>Analyze these with our transistor model.</a:t>
                </a:r>
              </a:p>
              <a:p>
                <a:pPr lvl="1"/>
                <a:r>
                  <a:rPr lang="en-US" sz="1800" dirty="0">
                    <a:latin typeface="Arial" charset="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70448" y="1524144"/>
                <a:ext cx="8364997" cy="5133990"/>
              </a:xfrm>
              <a:blipFill>
                <a:blip r:embed="rId3"/>
                <a:stretch>
                  <a:fillRect l="-75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2266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65147"/>
                <a:ext cx="8332487" cy="5035683"/>
              </a:xfrm>
            </p:spPr>
            <p:txBody>
              <a:bodyPr>
                <a:noAutofit/>
              </a:bodyPr>
              <a:lstStyle/>
              <a:p>
                <a:r>
                  <a:rPr lang="en-US" sz="24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a:t>
                </a:r>
              </a:p>
              <a:p>
                <a:pPr lvl="1"/>
                <a:r>
                  <a:rPr lang="en-US" sz="2000" dirty="0">
                    <a:latin typeface="Arial" charset="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which is close.  </a:t>
                </a:r>
              </a:p>
              <a:p>
                <a:pPr lvl="1"/>
                <a:endParaRPr lang="en-US" sz="2000" dirty="0">
                  <a:latin typeface="Arial" charset="0"/>
                  <a:ea typeface="Arial" charset="0"/>
                  <a:cs typeface="Arial" charset="0"/>
                </a:endParaRPr>
              </a:p>
              <a:p>
                <a:r>
                  <a:rPr lang="en-US" sz="2400" dirty="0">
                    <a:cs typeface="Arial" charset="0"/>
                  </a:rPr>
                  <a:t>In Experiment B</a:t>
                </a:r>
              </a:p>
              <a:p>
                <a:pPr lvl="1"/>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8</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cs typeface="Arial" charset="0"/>
                      </a:rPr>
                      <m:t>,</m:t>
                    </m:r>
                  </m:oMath>
                </a14:m>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𝑡h𝑏</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𝑡h</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5.9</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p>
              <a:p>
                <a:pPr lvl="1"/>
                <a:r>
                  <a:rPr lang="en-US" sz="1800" dirty="0">
                    <a:latin typeface="Arial" charset="0"/>
                    <a:ea typeface="Arial" charset="0"/>
                    <a:cs typeface="Arial" charset="0"/>
                  </a:rPr>
                  <a:t>If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𝑒</m:t>
                        </m:r>
                      </m:sub>
                    </m:sSub>
                    <m:r>
                      <a:rPr lang="en-US" sz="1800" i="1">
                        <a:latin typeface="Cambria Math" panose="02040503050406030204" pitchFamily="18" charset="0"/>
                        <a:ea typeface="Cambria Math" panose="02040503050406030204" pitchFamily="18" charset="0"/>
                        <a:cs typeface="Arial" charset="0"/>
                      </a:rPr>
                      <m:t>≈33</m:t>
                    </m:r>
                    <m:r>
                      <m:rPr>
                        <m:sty m:val="p"/>
                      </m:rPr>
                      <a:rPr lang="el-GR" sz="1800" i="1">
                        <a:latin typeface="Cambria Math" panose="02040503050406030204" pitchFamily="18" charset="0"/>
                        <a:ea typeface="Cambria Math" panose="02040503050406030204" pitchFamily="18" charset="0"/>
                        <a:cs typeface="Arial" charset="0"/>
                      </a:rPr>
                      <m:t>Ω</m:t>
                    </m:r>
                    <m:r>
                      <a:rPr lang="en-US" sz="1800" i="1">
                        <a:latin typeface="Cambria Math" panose="02040503050406030204" pitchFamily="18" charset="0"/>
                        <a:ea typeface="Cambria Math" panose="02040503050406030204" pitchFamily="18" charset="0"/>
                        <a:cs typeface="Arial" charset="0"/>
                      </a:rPr>
                      <m:t>, </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𝑟</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ea typeface="Cambria Math" panose="02040503050406030204" pitchFamily="18" charset="0"/>
                        <a:cs typeface="Arial" charset="0"/>
                      </a:rPr>
                      <m:t>≈5</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𝑏</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2.4</m:t>
                        </m:r>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1.7</m:t>
                        </m:r>
                      </m:num>
                      <m:den>
                        <m:r>
                          <a:rPr lang="en-US" sz="1800" i="1">
                            <a:latin typeface="Cambria Math" panose="02040503050406030204" pitchFamily="18" charset="0"/>
                            <a:cs typeface="Arial" charset="0"/>
                          </a:rPr>
                          <m:t>1</m:t>
                        </m:r>
                        <m:r>
                          <a:rPr lang="en-US" sz="1800" b="0" i="1" smtClean="0">
                            <a:latin typeface="Cambria Math" panose="02040503050406030204" pitchFamily="18" charset="0"/>
                            <a:cs typeface="Arial" charset="0"/>
                          </a:rPr>
                          <m:t>09</m:t>
                        </m:r>
                        <m:r>
                          <a:rPr lang="en-US" sz="1800" i="1">
                            <a:latin typeface="Cambria Math" panose="02040503050406030204" pitchFamily="18" charset="0"/>
                            <a:cs typeface="Arial" charset="0"/>
                          </a:rPr>
                          <m:t>00</m:t>
                        </m:r>
                      </m:den>
                    </m:f>
                    <m:r>
                      <a:rPr lang="en-US" sz="1800">
                        <a:latin typeface="Cambria Math" panose="02040503050406030204" pitchFamily="18" charset="0"/>
                        <a:cs typeface="Arial" charset="0"/>
                      </a:rPr>
                      <m:t>=</m:t>
                    </m:r>
                    <m:r>
                      <a:rPr lang="en-US" sz="1800" b="0" i="1" smtClean="0">
                        <a:latin typeface="Cambria Math" panose="02040503050406030204" pitchFamily="18" charset="0"/>
                        <a:cs typeface="Arial" charset="0"/>
                      </a:rPr>
                      <m:t>64</m:t>
                    </m:r>
                    <m:r>
                      <m:rPr>
                        <m:sty m:val="p"/>
                      </m:rPr>
                      <a:rPr lang="el-GR" sz="1800" i="1">
                        <a:latin typeface="Cambria Math" panose="02040503050406030204" pitchFamily="18" charset="0"/>
                        <a:ea typeface="Cambria Math" panose="02040503050406030204" pitchFamily="18" charset="0"/>
                        <a:cs typeface="Arial" charset="0"/>
                      </a:rPr>
                      <m:t>μ</m:t>
                    </m:r>
                    <m:r>
                      <a:rPr lang="en-US" sz="1800" i="1">
                        <a:latin typeface="Cambria Math" panose="02040503050406030204" pitchFamily="18" charset="0"/>
                        <a:ea typeface="Cambria Math" panose="02040503050406030204" pitchFamily="18" charset="0"/>
                        <a:cs typeface="Arial" charset="0"/>
                      </a:rPr>
                      <m:t>𝐴</m:t>
                    </m:r>
                  </m:oMath>
                </a14:m>
                <a:r>
                  <a:rPr lang="en-US" sz="1800" dirty="0">
                    <a:latin typeface="Arial" charset="0"/>
                    <a:ea typeface="Arial" charset="0"/>
                    <a:cs typeface="Arial" charset="0"/>
                  </a:rPr>
                  <a:t>, which is also close, but a little high.  </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65147"/>
                <a:ext cx="8332487" cy="5035683"/>
              </a:xfrm>
              <a:blipFill>
                <a:blip r:embed="rId3"/>
                <a:stretch>
                  <a:fillRect l="-913"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914400" lvl="1" indent="-457200">
                  <a:buFont typeface="+mj-lt"/>
                  <a:buAutoNum type="arabicPeriod"/>
                </a:pPr>
                <a:r>
                  <a:rPr lang="en-US" sz="1800" dirty="0">
                    <a:latin typeface="Arial" charset="0"/>
                    <a:ea typeface="Arial" charset="0"/>
                    <a:cs typeface="Arial" charset="0"/>
                  </a:rPr>
                  <a:t>Choose a gain (amplification factor), A = 5.</a:t>
                </a:r>
              </a:p>
              <a:p>
                <a:pPr marL="914400" lvl="1" indent="-457200">
                  <a:buFont typeface="+mj-lt"/>
                  <a:buAutoNum type="arabicPeriod"/>
                </a:pPr>
                <a:r>
                  <a:rPr lang="en-US" sz="1800" dirty="0">
                    <a:latin typeface="Arial" charset="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a:p>
                <a:pPr marL="914400" lvl="1" indent="-457200">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914400" lvl="1" indent="-457200">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6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590524"/>
                <a:ext cx="7454733" cy="4445243"/>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buFont typeface="+mj-lt"/>
                  <a:buAutoNum type="arabicPeriod" startAt="6"/>
                </a:pPr>
                <a:r>
                  <a:rPr lang="en-US" sz="2000" dirty="0">
                    <a:ea typeface="Arial" charset="0"/>
                    <a:cs typeface="Arial" charset="0"/>
                  </a:rPr>
                  <a:t>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590524"/>
                <a:ext cx="7454733" cy="4445243"/>
              </a:xfrm>
              <a:blipFill>
                <a:blip r:embed="rId3"/>
                <a:stretch>
                  <a:fillRect l="-850" t="-1709" r="-13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4844" y="1365677"/>
                <a:ext cx="7989594" cy="4666739"/>
              </a:xfrm>
            </p:spPr>
            <p:txBody>
              <a:bodyPr>
                <a:noAutofit/>
              </a:bodyPr>
              <a:lstStyle/>
              <a:p>
                <a:r>
                  <a:rPr lang="en-US" sz="2000" dirty="0">
                    <a:latin typeface="Arial" charset="0"/>
                    <a:ea typeface="Arial" charset="0"/>
                    <a:cs typeface="Arial" charset="0"/>
                  </a:rPr>
                  <a:t>Add C</a:t>
                </a:r>
                <a:r>
                  <a:rPr lang="en-US" sz="2000" baseline="-25000" dirty="0">
                    <a:latin typeface="Arial" charset="0"/>
                    <a:ea typeface="Arial" charset="0"/>
                    <a:cs typeface="Arial" charset="0"/>
                  </a:rPr>
                  <a:t>i</a:t>
                </a:r>
                <a:r>
                  <a:rPr lang="en-US" sz="2000" dirty="0">
                    <a:latin typeface="Arial" charset="0"/>
                    <a:ea typeface="Arial" charset="0"/>
                    <a:cs typeface="Arial" charset="0"/>
                  </a:rPr>
                  <a:t> and C</a:t>
                </a:r>
                <a:r>
                  <a:rPr lang="en-US" sz="2000" baseline="-25000" dirty="0">
                    <a:latin typeface="Arial" charset="0"/>
                    <a:ea typeface="Arial" charset="0"/>
                    <a:cs typeface="Arial" charset="0"/>
                  </a:rPr>
                  <a:t>o</a:t>
                </a:r>
                <a:r>
                  <a:rPr lang="en-US" sz="2000" dirty="0">
                    <a:latin typeface="Arial" charset="0"/>
                    <a:ea typeface="Arial" charset="0"/>
                    <a:cs typeface="Arial"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Arial" charset="0"/>
                    <a:ea typeface="Arial" charset="0"/>
                    <a:cs typeface="Arial"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p>
              <a:p>
                <a:pPr marL="457200" lvl="1" indent="0">
                  <a:buNone/>
                </a:pPr>
                <a:endParaRPr lang="en-US" sz="2200" dirty="0">
                  <a:latin typeface="Arial" charset="0"/>
                  <a:ea typeface="Arial" charset="0"/>
                  <a:cs typeface="Arial" charset="0"/>
                </a:endParaRPr>
              </a:p>
              <a:p>
                <a:pPr marL="457200" indent="-457200">
                  <a:spcBef>
                    <a:spcPts val="400"/>
                  </a:spcBef>
                  <a:buFont typeface="+mj-lt"/>
                  <a:buAutoNum type="arabicPeriod"/>
                </a:pPr>
                <a:r>
                  <a:rPr lang="en-US" sz="2000" dirty="0">
                    <a:latin typeface="Arial" charset="0"/>
                    <a:ea typeface="Arial" charset="0"/>
                    <a:cs typeface="Arial"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Arial" charset="0"/>
                    <a:ea typeface="Arial" charset="0"/>
                    <a:cs typeface="Arial" charset="0"/>
                  </a:rPr>
                  <a:t>, 10kHz.</a:t>
                </a:r>
              </a:p>
              <a:p>
                <a:pPr marL="457200" indent="-457200">
                  <a:spcBef>
                    <a:spcPts val="400"/>
                  </a:spcBef>
                  <a:buFont typeface="+mj-lt"/>
                  <a:buAutoNum type="arabicPeriod"/>
                </a:pPr>
                <a:r>
                  <a:rPr lang="en-US" sz="2000" dirty="0">
                    <a:latin typeface="Arial" charset="0"/>
                    <a:ea typeface="Arial" charset="0"/>
                    <a:cs typeface="Arial"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Arial" charset="0"/>
                    <a:ea typeface="Arial" charset="0"/>
                    <a:cs typeface="Arial"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Arial" charset="0"/>
                    <a:ea typeface="Arial" charset="0"/>
                    <a:cs typeface="Arial"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Arial" charset="0"/>
                    <a:ea typeface="Arial" charset="0"/>
                    <a:cs typeface="Arial" charset="0"/>
                  </a:rPr>
                  <a:t>.</a:t>
                </a:r>
              </a:p>
              <a:p>
                <a:pPr marL="457200" indent="-457200">
                  <a:spcBef>
                    <a:spcPts val="400"/>
                  </a:spcBef>
                  <a:buFont typeface="+mj-lt"/>
                  <a:buAutoNum type="arabicPeriod"/>
                </a:pPr>
                <a:r>
                  <a:rPr lang="en-US" sz="2000" dirty="0">
                    <a:latin typeface="Arial" charset="0"/>
                    <a:ea typeface="Arial" charset="0"/>
                    <a:cs typeface="Arial"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4844" y="1365677"/>
                <a:ext cx="7989594" cy="4666739"/>
              </a:xfrm>
              <a:blipFill>
                <a:blip r:embed="rId3"/>
                <a:stretch>
                  <a:fillRect l="-795" t="-1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196781"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305373"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60838"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15593"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4580519"/>
              </a:xfrm>
              <a:blipFill>
                <a:blip r:embed="rId3"/>
                <a:stretch>
                  <a:fillRect l="-639" t="-2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199492" y="2290071"/>
            <a:ext cx="3607399" cy="2863406"/>
            <a:chOff x="407312" y="2290071"/>
            <a:chExt cx="3607399" cy="2863406"/>
          </a:xfrm>
        </p:grpSpPr>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endParaRPr lang="en-US" sz="1800" i="1" dirty="0">
                  <a:latin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equation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242611" y="1664639"/>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8172648" cy="5028651"/>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8172648" cy="5028651"/>
              </a:xfrm>
              <a:blipFill>
                <a:blip r:embed="rId3"/>
                <a:stretch>
                  <a:fillRect l="-465" t="-7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53865" y="36071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464331" y="1527463"/>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464331" y="1527463"/>
                <a:ext cx="8437155" cy="4610285"/>
              </a:xfrm>
              <a:prstGeom prst="rect">
                <a:avLst/>
              </a:prstGeom>
              <a:blipFill>
                <a:blip r:embed="rId3"/>
                <a:stretch>
                  <a:fillRect l="-1203" t="-824"/>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1117038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733706" y="1122217"/>
                <a:ext cx="8143103" cy="5368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733706" y="1122217"/>
                <a:ext cx="8143103" cy="5368427"/>
              </a:xfrm>
              <a:prstGeom prst="rect">
                <a:avLst/>
              </a:prstGeom>
              <a:blipFill>
                <a:blip r:embed="rId3"/>
                <a:stretch>
                  <a:fillRect l="-1089" t="-7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608109" y="1323413"/>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Note that when the transistor conducts, point P has a potential of 0.</a:t>
            </a:r>
          </a:p>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19011" y="3980541"/>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4" name="Group 3">
            <a:extLst>
              <a:ext uri="{FF2B5EF4-FFF2-40B4-BE49-F238E27FC236}">
                <a16:creationId xmlns:a16="http://schemas.microsoft.com/office/drawing/2014/main" id="{6EED66AE-09A5-8844-82E1-C8FAE0A197BD}"/>
              </a:ext>
            </a:extLst>
          </p:cNvPr>
          <p:cNvGrpSpPr/>
          <p:nvPr/>
        </p:nvGrpSpPr>
        <p:grpSpPr>
          <a:xfrm>
            <a:off x="9343929" y="2840843"/>
            <a:ext cx="2613035" cy="2951478"/>
            <a:chOff x="9084154"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673562"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506034"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506034"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419615"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506034"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9952601"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585775"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658434"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9851251"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647801"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333501"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611649"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257401"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0886496"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0975173"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655097"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0954900"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609378"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838255"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754348"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084154"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842159"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10974461"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266008" y="1449886"/>
                <a:ext cx="8933784" cy="45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c</a:t>
                </a:r>
                <a:r>
                  <a:rPr lang="en-US" sz="2000" dirty="0">
                    <a:solidFill>
                      <a:srgbClr val="000000"/>
                    </a:solidFill>
                    <a:latin typeface="Calibri"/>
                    <a:ea typeface="Calibri"/>
                    <a:cs typeface="Calibri"/>
                    <a:sym typeface="Calibri"/>
                  </a:rPr>
                  <a:t> when Q4 is on.  Assume base voltage on Q1 is 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drop-in base-emitter of Q4 and at 600mV at D11</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266008" y="1449886"/>
                <a:ext cx="8933784" cy="4500326"/>
              </a:xfrm>
              <a:prstGeom prst="rect">
                <a:avLst/>
              </a:prstGeom>
              <a:blipFill>
                <a:blip r:embed="rId3"/>
                <a:stretch>
                  <a:fillRect l="-1278" t="-845" r="-142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15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a:ea typeface="Cambria Math" panose="02040503050406030204" pitchFamily="18" charset="0"/>
                    <a:sym typeface="Calibri"/>
                  </a:rPr>
                  <a:t> is DC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err="1">
                    <a:solidFill>
                      <a:srgbClr val="000000"/>
                    </a:solidFill>
                    <a:ea typeface="Cambria Math" panose="02040503050406030204" pitchFamily="18" charset="0"/>
                    <a:sym typeface="Calibri"/>
                  </a:rPr>
                  <a:t>Norcal</a:t>
                </a:r>
                <a:r>
                  <a:rPr lang="en-US" sz="2000" dirty="0">
                    <a:solidFill>
                      <a:srgbClr val="000000"/>
                    </a:solidFill>
                    <a:ea typeface="Cambria Math" panose="02040503050406030204" pitchFamily="18" charset="0"/>
                    <a:sym typeface="Calibri"/>
                  </a:rPr>
                  <a:t> Power amplifier is a class C amplifier.</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413172"/>
                <a:ext cx="11529391" cy="4991120"/>
              </a:xfrm>
              <a:prstGeom prst="rect">
                <a:avLst/>
              </a:prstGeom>
              <a:blipFill>
                <a:blip r:embed="rId3"/>
                <a:stretch>
                  <a:fillRect l="-76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13548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269260" y="1561961"/>
                <a:ext cx="9050132"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sz="2000"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ea typeface="Cambria Math" panose="02040503050406030204" pitchFamily="18" charset="0"/>
                                <a:sym typeface="Calibri"/>
                              </a:rPr>
                            </m:ctrlPr>
                          </m:dPr>
                          <m:e>
                            <m:r>
                              <a:rPr lang="en-US" sz="2000" b="0" i="1" smtClean="0">
                                <a:solidFill>
                                  <a:srgbClr val="000000"/>
                                </a:solidFill>
                                <a:latin typeface="Cambria Math" panose="02040503050406030204" pitchFamily="18" charset="0"/>
                                <a:ea typeface="Cambria Math" panose="02040503050406030204" pitchFamily="18" charset="0"/>
                                <a:sym typeface="Calibri"/>
                              </a:rPr>
                              <m:t>𝜔</m:t>
                            </m:r>
                            <m:r>
                              <a:rPr lang="en-US" sz="2000"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b="0" i="1" dirty="0">
                    <a:solidFill>
                      <a:srgbClr val="000000"/>
                    </a:solidFill>
                    <a:latin typeface="Cambria Math" panose="02040503050406030204" pitchFamily="18" charset="0"/>
                    <a:ea typeface="Cambria Math" panose="02040503050406030204" pitchFamily="18" charset="0"/>
                    <a:sym typeface="Calibri"/>
                  </a:rPr>
                  <a:t> </a:t>
                </a:r>
                <a:r>
                  <a:rPr lang="en-US" sz="2000" dirty="0">
                    <a:solidFill>
                      <a:srgbClr val="000000"/>
                    </a:solidFill>
                    <a:ea typeface="Cambria Math" panose="02040503050406030204" pitchFamily="18" charset="0"/>
                    <a:sym typeface="Calibri"/>
                  </a:rPr>
                  <a:t>(switch off),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sz="2000" dirty="0">
                    <a:solidFill>
                      <a:srgbClr val="000000"/>
                    </a:solidFill>
                    <a:latin typeface="Calibri"/>
                    <a:ea typeface="Cambria Math" panose="02040503050406030204" pitchFamily="18" charset="0"/>
                    <a:sym typeface="Calibri"/>
                  </a:rPr>
                  <a:t> (switch on)</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a:ea typeface="Cambria Math" panose="02040503050406030204" pitchFamily="18" charset="0"/>
                    <a:sym typeface="Calibri"/>
                  </a:rPr>
                  <a:t> is input filter impedance</a:t>
                </a:r>
              </a:p>
              <a:p>
                <a:pPr marL="342900" indent="-34290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1" smtClean="0">
                        <a:solidFill>
                          <a:srgbClr val="000000"/>
                        </a:solidFill>
                        <a:latin typeface="Cambria Math" panose="02040503050406030204" pitchFamily="18" charset="0"/>
                        <a:ea typeface="Cambria Math" panose="02040503050406030204" pitchFamily="18" charset="0"/>
                        <a:sym typeface="Calibri"/>
                      </a:rPr>
                      <m:t>−2.5</m:t>
                    </m:r>
                    <m:r>
                      <a:rPr lang="en-US" sz="2000" b="0" i="1" smtClean="0">
                        <a:solidFill>
                          <a:srgbClr val="000000"/>
                        </a:solidFill>
                        <a:latin typeface="Cambria Math" panose="02040503050406030204" pitchFamily="18" charset="0"/>
                        <a:ea typeface="Cambria Math" panose="02040503050406030204" pitchFamily="18" charset="0"/>
                        <a:sym typeface="Calibri"/>
                      </a:rPr>
                      <m:t>𝑊</m:t>
                    </m:r>
                    <m:r>
                      <a:rPr lang="en-US" sz="2000" b="0" i="1" smtClean="0">
                        <a:solidFill>
                          <a:srgbClr val="000000"/>
                        </a:solidFill>
                        <a:latin typeface="Cambria Math" panose="02040503050406030204" pitchFamily="18" charset="0"/>
                        <a:ea typeface="Cambria Math" panose="02040503050406030204" pitchFamily="18" charset="0"/>
                        <a:sym typeface="Calibri"/>
                      </a:rPr>
                      <m:t>=700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Cap energy: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𝐸</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r>
                      <a:rPr lang="en-US" sz="2000" b="0" i="1" smtClean="0">
                        <a:solidFill>
                          <a:srgbClr val="000000"/>
                        </a:solidFill>
                        <a:latin typeface="Cambria Math" panose="02040503050406030204" pitchFamily="18" charset="0"/>
                        <a:ea typeface="Cambria Math" panose="02040503050406030204" pitchFamily="18" charset="0"/>
                        <a:sym typeface="Calibri"/>
                      </a:rPr>
                      <m:t>=37</m:t>
                    </m:r>
                    <m:r>
                      <a:rPr lang="en-US" sz="2000"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sz="2000" b="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𝑎</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𝐸𝑓</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260</m:t>
                    </m:r>
                    <m:r>
                      <a:rPr lang="en-US" sz="2000" i="1">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=215</m:t>
                    </m:r>
                    <m:r>
                      <a:rPr lang="en-US" sz="2000"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=430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b="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𝑎</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sym typeface="Calibri"/>
                      </a:rPr>
                      <m:t>=690</m:t>
                    </m:r>
                    <m:r>
                      <a:rPr lang="en-US" sz="2000"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60" y="1561961"/>
                <a:ext cx="9050132" cy="4991120"/>
              </a:xfrm>
              <a:prstGeom prst="rect">
                <a:avLst/>
              </a:prstGeom>
              <a:blipFill>
                <a:blip r:embed="rId3"/>
                <a:stretch>
                  <a:fillRect l="-1122" t="-50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9240710" y="3580218"/>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077001"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spTree>
    <p:extLst>
      <p:ext uri="{BB962C8B-B14F-4D97-AF65-F5344CB8AC3E}">
        <p14:creationId xmlns:p14="http://schemas.microsoft.com/office/powerpoint/2010/main" val="1209272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8450174"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𝑣</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𝑣</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voltage gain at each setting.  </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560ohm source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Using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latin typeface="Calibri"/>
                    <a:ea typeface="Calibri"/>
                    <a:cs typeface="Calibri"/>
                    <a:sym typeface="Calibri"/>
                  </a:rPr>
                  <a:t> from the function generator, we can find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8450174" cy="4838088"/>
              </a:xfrm>
              <a:prstGeom prst="rect">
                <a:avLst/>
              </a:prstGeom>
              <a:blipFill>
                <a:blip r:embed="rId3"/>
                <a:stretch>
                  <a:fillRect l="-13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3" name="Group 2">
            <a:extLst>
              <a:ext uri="{FF2B5EF4-FFF2-40B4-BE49-F238E27FC236}">
                <a16:creationId xmlns:a16="http://schemas.microsoft.com/office/drawing/2014/main" id="{2C86A07A-E50F-6347-816C-69A7AF572487}"/>
              </a:ext>
            </a:extLst>
          </p:cNvPr>
          <p:cNvGrpSpPr/>
          <p:nvPr/>
        </p:nvGrpSpPr>
        <p:grpSpPr>
          <a:xfrm>
            <a:off x="9278914" y="1318953"/>
            <a:ext cx="2643356" cy="4680620"/>
            <a:chOff x="9195786" y="1215043"/>
            <a:chExt cx="2643356"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10373284" y="2833380"/>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9372378" y="273427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11423620" y="2126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10508738" y="216963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9520159" y="28271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10233941" y="413186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10105786" y="5456645"/>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9692604" y="499144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10095396" y="12150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11313778" y="1692362"/>
              <a:ext cx="5253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9360979" y="32802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360979" y="328023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9847214" y="2907488"/>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11213385" y="21696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10197946" y="48678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10199217" y="40973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11140596" y="2884908"/>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9195786" y="3160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10168899" y="2159399"/>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9838031" y="227297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10162610" y="343720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10166152" y="408933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10101899" y="4777470"/>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10552595" y="4539177"/>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10596501" y="413186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10315229" y="450166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10241532" y="163376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10201570" y="16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11276102" y="48722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10490591" y="347773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490591" y="3477732"/>
                  <a:ext cx="525365" cy="523218"/>
                </a:xfrm>
                <a:prstGeom prst="rect">
                  <a:avLst/>
                </a:prstGeom>
                <a:blipFill>
                  <a:blip r:embed="rId5"/>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9644927" y="415162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644927" y="4151624"/>
                  <a:ext cx="525365" cy="523218"/>
                </a:xfrm>
                <a:prstGeom prst="rect">
                  <a:avLst/>
                </a:prstGeom>
                <a:blipFill>
                  <a:blip r:embed="rId6"/>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10770474" y="241373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770474" y="2413730"/>
                  <a:ext cx="525365" cy="523218"/>
                </a:xfrm>
                <a:prstGeom prst="rect">
                  <a:avLst/>
                </a:prstGeom>
                <a:blipFill>
                  <a:blip r:embed="rId7"/>
                  <a:stretch>
                    <a:fillRect l="-11628" t="-2381" b="-11905"/>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11009794" y="444439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10291641" y="486803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10948316" y="491181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10835927" y="4928051"/>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10835927" y="5514663"/>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11208489" y="50940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10950033" y="4865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360041" y="842315"/>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442217" y="4554349"/>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278082"/>
                <a:ext cx="11181542" cy="4623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278082"/>
                <a:ext cx="11181542" cy="4623949"/>
              </a:xfrm>
              <a:prstGeom prst="rect">
                <a:avLst/>
              </a:prstGeom>
              <a:blipFill>
                <a:blip r:embed="rId3"/>
                <a:stretch>
                  <a:fillRect l="-1022" t="-8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3334892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𝑉</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m:t>
                            </m:r>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35670" y="1148589"/>
                <a:ext cx="9135021" cy="2936740"/>
              </a:xfrm>
              <a:prstGeom prst="rect">
                <a:avLst/>
              </a:prstGeom>
              <a:blipFill>
                <a:blip r:embed="rId3"/>
                <a:stretch>
                  <a:fillRect l="-1110" t="-129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4468252" y="3429000"/>
            <a:ext cx="7463558" cy="2792989"/>
            <a:chOff x="2013098" y="1484443"/>
            <a:chExt cx="746355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8885736" y="2851201"/>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2013098" y="21835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Tree>
    <p:extLst>
      <p:ext uri="{BB962C8B-B14F-4D97-AF65-F5344CB8AC3E}">
        <p14:creationId xmlns:p14="http://schemas.microsoft.com/office/powerpoint/2010/main" val="3213570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64720" y="1782894"/>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2963348-E723-754E-8F89-7A2955571AB8}"/>
              </a:ext>
            </a:extLst>
          </p:cNvPr>
          <p:cNvGrpSpPr/>
          <p:nvPr/>
        </p:nvGrpSpPr>
        <p:grpSpPr>
          <a:xfrm>
            <a:off x="9362088" y="2528416"/>
            <a:ext cx="2661666" cy="2934091"/>
            <a:chOff x="9123095" y="2528416"/>
            <a:chExt cx="2661666" cy="2934091"/>
          </a:xfrm>
        </p:grpSpPr>
        <p:sp>
          <p:nvSpPr>
            <p:cNvPr id="4" name="TextBox 3">
              <a:extLst>
                <a:ext uri="{FF2B5EF4-FFF2-40B4-BE49-F238E27FC236}">
                  <a16:creationId xmlns:a16="http://schemas.microsoft.com/office/drawing/2014/main" id="{36163FAD-ED6D-8943-9ED2-0FE63EEA856C}"/>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005823" y="1340821"/>
                <a:ext cx="5119033" cy="4659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Norcal-40 Power amp is class C</a:t>
                </a:r>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005823" y="1340821"/>
                <a:ext cx="5119033" cy="4659915"/>
              </a:xfrm>
              <a:prstGeom prst="rect">
                <a:avLst/>
              </a:prstGeom>
              <a:blipFill>
                <a:blip r:embed="rId5"/>
                <a:stretch>
                  <a:fillRect l="-1980" t="-54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spTree>
    <p:extLst>
      <p:ext uri="{BB962C8B-B14F-4D97-AF65-F5344CB8AC3E}">
        <p14:creationId xmlns:p14="http://schemas.microsoft.com/office/powerpoint/2010/main" val="3663317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spTree>
    <p:extLst>
      <p:ext uri="{BB962C8B-B14F-4D97-AF65-F5344CB8AC3E}">
        <p14:creationId xmlns:p14="http://schemas.microsoft.com/office/powerpoint/2010/main" val="3686940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1058" t="-966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Tree>
    <p:extLst>
      <p:ext uri="{BB962C8B-B14F-4D97-AF65-F5344CB8AC3E}">
        <p14:creationId xmlns:p14="http://schemas.microsoft.com/office/powerpoint/2010/main" val="534109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spTree>
    <p:extLst>
      <p:ext uri="{BB962C8B-B14F-4D97-AF65-F5344CB8AC3E}">
        <p14:creationId xmlns:p14="http://schemas.microsoft.com/office/powerpoint/2010/main" val="4145354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278084"/>
            <a:ext cx="7265099" cy="50277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18769" y="3311345"/>
              <a:ext cx="32242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860884" y="5381402"/>
              <a:ext cx="55456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236533"/>
            <a:ext cx="4847041"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L9: T68-7 62 turns</a:t>
            </a:r>
          </a:p>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(D9)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this change if we consider the inductor and source-drain resistance</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R17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2" name="Group 1">
            <a:extLst>
              <a:ext uri="{FF2B5EF4-FFF2-40B4-BE49-F238E27FC236}">
                <a16:creationId xmlns:a16="http://schemas.microsoft.com/office/drawing/2014/main" id="{2080041B-DE34-0E47-A538-40A03F61D350}"/>
              </a:ext>
            </a:extLst>
          </p:cNvPr>
          <p:cNvGrpSpPr/>
          <p:nvPr/>
        </p:nvGrpSpPr>
        <p:grpSpPr>
          <a:xfrm>
            <a:off x="5231514" y="1312880"/>
            <a:ext cx="6723876" cy="4585534"/>
            <a:chOff x="5169168" y="1103401"/>
            <a:chExt cx="6723876"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0912409" y="3531771"/>
              <a:ext cx="73439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0976117" y="4725565"/>
              <a:ext cx="71862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568941" y="4609405"/>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264141" y="35678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7538160" y="3237553"/>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046121" y="3885244"/>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016254" y="3232788"/>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168580" y="2979150"/>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5738887" y="1709914"/>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9918700" y="39126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045411"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7510559" y="133954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5668979" y="24635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6603008" y="1717486"/>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6472560" y="1720547"/>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099040" y="1777345"/>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6523127" y="2435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7919501" y="1720547"/>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102025" y="22490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6523128" y="3778412"/>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6599327" y="3149780"/>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6446927" y="4472799"/>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6813430" y="2864424"/>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091023" y="3242760"/>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7646318" y="2857802"/>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045330" y="3230470"/>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573230" y="5307935"/>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7465307" y="3963591"/>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045331" y="3428054"/>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7937197" y="3920179"/>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096712" y="3246313"/>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434658" y="323047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356297" y="3841579"/>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8875776" y="3230470"/>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8875023" y="3963591"/>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8875023" y="4643707"/>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9959341" y="3375782"/>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9880870" y="4272460"/>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9806941" y="4890402"/>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9959341" y="1711679"/>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297976" y="1710768"/>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015978" y="3952319"/>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250342" y="3902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568941" y="3940231"/>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299701" y="2357665"/>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721341" y="395039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721341" y="4649234"/>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361924" y="1673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199364" y="460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6847411" y="2596865"/>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5922571" y="11542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5192540" y="2667013"/>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5192540" y="2667013"/>
                  <a:ext cx="541868" cy="523218"/>
                </a:xfrm>
                <a:prstGeom prst="rect">
                  <a:avLst/>
                </a:prstGeom>
                <a:blipFill>
                  <a:blip r:embed="rId3"/>
                  <a:stretch>
                    <a:fillRect l="-11364"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141127" y="2573644"/>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7365291" y="110340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720769" y="1899551"/>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0934310" y="4062011"/>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0907061" y="4935168"/>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088752" y="4475959"/>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206346" y="3355140"/>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220233" y="3462848"/>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177505" y="4265487"/>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6557288" y="3197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8970176" y="39061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6565088" y="1661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5570760" y="3847566"/>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7670024" y="2586705"/>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8564849" y="3603118"/>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121778" y="3611667"/>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7671231" y="3768526"/>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6715487" y="3523670"/>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128204" y="2521396"/>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66707" y="123887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6565088" y="22003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5692255" y="32032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5264552" y="3375783"/>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5328664" y="1720390"/>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5298713" y="16753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5169168" y="1166335"/>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679728" y="39060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672636" y="46006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52673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p:sp>
        <p:nvSpPr>
          <p:cNvPr id="15" name="TextBox 14">
            <a:extLst>
              <a:ext uri="{FF2B5EF4-FFF2-40B4-BE49-F238E27FC236}">
                <a16:creationId xmlns:a16="http://schemas.microsoft.com/office/drawing/2014/main" id="{34EE796B-9DCB-DE41-AEA4-31CBF97794EF}"/>
              </a:ext>
            </a:extLst>
          </p:cNvPr>
          <p:cNvSpPr txBox="1"/>
          <p:nvPr/>
        </p:nvSpPr>
        <p:spPr>
          <a:xfrm>
            <a:off x="507203" y="1413172"/>
            <a:ext cx="7421680"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829203" y="2638117"/>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294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0682354" cy="45235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L9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0682354" cy="4523548"/>
              </a:xfrm>
              <a:prstGeom prst="rect">
                <a:avLst/>
              </a:prstGeom>
              <a:blipFill>
                <a:blip r:embed="rId3"/>
                <a:stretch>
                  <a:fillRect l="-950" t="-840"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Tree>
    <p:extLst>
      <p:ext uri="{BB962C8B-B14F-4D97-AF65-F5344CB8AC3E}">
        <p14:creationId xmlns:p14="http://schemas.microsoft.com/office/powerpoint/2010/main" val="41680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Tree>
    <p:extLst>
      <p:ext uri="{BB962C8B-B14F-4D97-AF65-F5344CB8AC3E}">
        <p14:creationId xmlns:p14="http://schemas.microsoft.com/office/powerpoint/2010/main" val="13042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225915"/>
                <a:ext cx="11325852"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225915"/>
                <a:ext cx="11325852" cy="3733476"/>
              </a:xfrm>
              <a:prstGeom prst="rect">
                <a:avLst/>
              </a:prstGeom>
              <a:blipFill>
                <a:blip r:embed="rId3"/>
                <a:stretch>
                  <a:fillRect l="-784" t="-6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951015"/>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6" y="1184576"/>
            <a:ext cx="6479484"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sz="2000" dirty="0">
                <a:solidFill>
                  <a:srgbClr val="000000"/>
                </a:solidFill>
              </a:rPr>
              <a:t>Measure conversion gain of the Mixer.</a:t>
            </a:r>
          </a:p>
          <a:p>
            <a:pPr marL="342900" indent="-342900" defTabSz="457200" latinLnBrk="1" hangingPunct="0">
              <a:buFont typeface="+mj-lt"/>
              <a:buAutoNum type="arabicPeriod"/>
            </a:pPr>
            <a:r>
              <a:rPr lang="en-US" sz="2000" dirty="0">
                <a:solidFill>
                  <a:srgbClr val="000000"/>
                </a:solidFill>
              </a:rPr>
              <a:t>How much attenuation is provided by pot?</a:t>
            </a:r>
          </a:p>
          <a:p>
            <a:pPr marL="342900" indent="-342900" defTabSz="457200" latinLnBrk="1" hangingPunct="0">
              <a:buFont typeface="+mj-lt"/>
              <a:buAutoNum type="arabicPeriod"/>
            </a:pPr>
            <a:r>
              <a:rPr lang="en-US" sz="2000" dirty="0">
                <a:solidFill>
                  <a:srgbClr val="000000"/>
                </a:solidFill>
              </a:rPr>
              <a:t>By how many dB is the image response suppressed</a:t>
            </a:r>
          </a:p>
        </p:txBody>
      </p:sp>
      <p:grpSp>
        <p:nvGrpSpPr>
          <p:cNvPr id="4" name="Group 3">
            <a:extLst>
              <a:ext uri="{FF2B5EF4-FFF2-40B4-BE49-F238E27FC236}">
                <a16:creationId xmlns:a16="http://schemas.microsoft.com/office/drawing/2014/main" id="{C3EF73D4-70A8-6449-BF87-7576996A0E13}"/>
              </a:ext>
            </a:extLst>
          </p:cNvPr>
          <p:cNvGrpSpPr/>
          <p:nvPr/>
        </p:nvGrpSpPr>
        <p:grpSpPr>
          <a:xfrm>
            <a:off x="7195552" y="1517999"/>
            <a:ext cx="4753748" cy="4390067"/>
            <a:chOff x="6665611" y="1517999"/>
            <a:chExt cx="4753748" cy="4390067"/>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9" y="1517999"/>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861343"/>
            <a:ext cx="4341857" cy="3439186"/>
            <a:chOff x="7446979" y="1861343"/>
            <a:chExt cx="4341857" cy="3439186"/>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9" y="186134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6" y="3292363"/>
              <a:ext cx="472159"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226131"/>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p:txBody>
      </p:sp>
    </p:spTree>
    <p:extLst>
      <p:ext uri="{BB962C8B-B14F-4D97-AF65-F5344CB8AC3E}">
        <p14:creationId xmlns:p14="http://schemas.microsoft.com/office/powerpoint/2010/main" val="783736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2357343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507946" y="1697551"/>
            <a:ext cx="4438347" cy="3325242"/>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0" y="236613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6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274959" y="4019727"/>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0898364" y="323209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198671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83808" y="1163799"/>
            <a:ext cx="7051574" cy="54110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spTree>
    <p:extLst>
      <p:ext uri="{BB962C8B-B14F-4D97-AF65-F5344CB8AC3E}">
        <p14:creationId xmlns:p14="http://schemas.microsoft.com/office/powerpoint/2010/main" val="4128631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971560" y="1225679"/>
                <a:ext cx="8905250"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971560" y="1225679"/>
                <a:ext cx="8905250" cy="5561335"/>
              </a:xfrm>
              <a:prstGeom prst="rect">
                <a:avLst/>
              </a:prstGeom>
              <a:blipFill>
                <a:blip r:embed="rId3"/>
                <a:stretch>
                  <a:fillRect l="-996" t="-45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870192"/>
            <a:ext cx="2848931" cy="2286959"/>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78790"/>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702338" y="1386980"/>
            <a:ext cx="4406242"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67137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336711" y="1193653"/>
                <a:ext cx="7072904" cy="5397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336711" y="1193653"/>
                <a:ext cx="7072904" cy="5397656"/>
              </a:xfrm>
              <a:prstGeom prst="rect">
                <a:avLst/>
              </a:prstGeom>
              <a:blipFill>
                <a:blip r:embed="rId4"/>
                <a:stretch>
                  <a:fillRect l="-1613" t="-706"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grpSp>
        <p:nvGrpSpPr>
          <p:cNvPr id="7" name="Group 6">
            <a:extLst>
              <a:ext uri="{FF2B5EF4-FFF2-40B4-BE49-F238E27FC236}">
                <a16:creationId xmlns:a16="http://schemas.microsoft.com/office/drawing/2014/main" id="{841A73B5-C220-774B-B592-76FB60ABAED1}"/>
              </a:ext>
            </a:extLst>
          </p:cNvPr>
          <p:cNvGrpSpPr/>
          <p:nvPr/>
        </p:nvGrpSpPr>
        <p:grpSpPr>
          <a:xfrm>
            <a:off x="4738255" y="993305"/>
            <a:ext cx="7242465" cy="5441496"/>
            <a:chOff x="3957250" y="993305"/>
            <a:chExt cx="7752868" cy="5441496"/>
          </a:xfrm>
        </p:grpSpPr>
        <p:sp>
          <p:nvSpPr>
            <p:cNvPr id="3" name="TextBox 2">
              <a:extLst>
                <a:ext uri="{FF2B5EF4-FFF2-40B4-BE49-F238E27FC236}">
                  <a16:creationId xmlns:a16="http://schemas.microsoft.com/office/drawing/2014/main" id="{2DBF1687-B21C-5C47-A42B-DE430E308A07}"/>
                </a:ext>
              </a:extLst>
            </p:cNvPr>
            <p:cNvSpPr txBox="1"/>
            <p:nvPr/>
          </p:nvSpPr>
          <p:spPr>
            <a:xfrm>
              <a:off x="4811564" y="993305"/>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0" y="1258128"/>
              <a:ext cx="7752868" cy="5176673"/>
              <a:chOff x="1921934" y="1331924"/>
              <a:chExt cx="7752868"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884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51532" y="3986723"/>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8679184" y="4415960"/>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4" y="4098001"/>
                <a:ext cx="1257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363444" y="1349339"/>
                <a:ext cx="4638844"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363444" y="1349339"/>
                <a:ext cx="4638844" cy="4821336"/>
              </a:xfrm>
              <a:prstGeom prst="rect">
                <a:avLst/>
              </a:prstGeom>
              <a:blipFill>
                <a:blip r:embed="rId3"/>
                <a:stretch>
                  <a:fillRect l="-2180" t="-78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33119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97829" y="1030379"/>
                <a:ext cx="5898171" cy="4658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97829" y="1030379"/>
                <a:ext cx="5898171" cy="4658902"/>
              </a:xfrm>
              <a:prstGeom prst="rect">
                <a:avLst/>
              </a:prstGeom>
              <a:blipFill>
                <a:blip r:embed="rId3"/>
                <a:stretch>
                  <a:fillRect l="-1502" t="-871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58050" y="1041519"/>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58050" y="1041519"/>
                <a:ext cx="6394101" cy="4200315"/>
              </a:xfrm>
              <a:prstGeom prst="rect">
                <a:avLst/>
              </a:prstGeom>
              <a:blipFill>
                <a:blip r:embed="rId4"/>
                <a:stretch>
                  <a:fillRect l="-1587" t="-906"/>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F8930-12E2-7E43-BF32-4CF87FC938FD}"/>
              </a:ext>
            </a:extLst>
          </p:cNvPr>
          <p:cNvGrpSpPr/>
          <p:nvPr/>
        </p:nvGrpSpPr>
        <p:grpSpPr>
          <a:xfrm>
            <a:off x="2367906" y="4553413"/>
            <a:ext cx="3390144" cy="1824290"/>
            <a:chOff x="1462547" y="4672908"/>
            <a:chExt cx="3390144"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1896614" y="5443112"/>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2098967" y="468111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3837669" y="5380747"/>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3402469" y="5611018"/>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2403767" y="49150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2176669" y="5975176"/>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2175168" y="648246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2168567" y="467290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3924109" y="4676140"/>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3997133" y="6080427"/>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3402469" y="4862886"/>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4301843" y="5595991"/>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1462547" y="5480874"/>
              <a:ext cx="5508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9777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9363816"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9385947"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474" y="1505639"/>
                <a:ext cx="11379051" cy="51678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rPr>
                        </m:ctrlPr>
                      </m:fPr>
                      <m:num>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𝐼</m:t>
                            </m:r>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b="0" i="1" smtClean="0">
                            <a:solidFill>
                              <a:srgbClr val="000000"/>
                            </a:solidFill>
                            <a:latin typeface="Cambria Math" panose="02040503050406030204" pitchFamily="18" charset="0"/>
                          </a:rPr>
                          <m:t>8</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r>
                  <a:rPr lang="en-US" i="1" dirty="0">
                    <a:solidFill>
                      <a:srgbClr val="000000"/>
                    </a:solidFill>
                    <a:latin typeface="Cambria Math" panose="02040503050406030204" pitchFamily="18" charset="0"/>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2</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1</m:t>
                        </m:r>
                      </m:sub>
                    </m:sSub>
                  </m:oMath>
                </a14:m>
                <a:endParaRPr lang="en-US"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𝐼</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1</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num>
                      <m:den>
                        <m:r>
                          <a:rPr lang="en-US" b="0" i="1" smtClean="0">
                            <a:solidFill>
                              <a:srgbClr val="000000"/>
                            </a:solidFill>
                            <a:latin typeface="Cambria Math" panose="02040503050406030204" pitchFamily="18" charset="0"/>
                          </a:rPr>
                          <m:t>8</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𝑅</m:t>
                            </m:r>
                          </m:e>
                          <m:sub>
                            <m:r>
                              <a:rPr lang="en-US" b="0" i="1" smtClean="0">
                                <a:solidFill>
                                  <a:srgbClr val="000000"/>
                                </a:solidFill>
                                <a:latin typeface="Cambria Math" panose="02040503050406030204" pitchFamily="18" charset="0"/>
                              </a:rPr>
                              <m:t>2</m:t>
                            </m:r>
                          </m:sub>
                        </m:sSub>
                      </m:den>
                    </m:f>
                  </m:oMath>
                </a14:m>
                <a:endParaRPr lang="en-US"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𝐺</m:t>
                            </m:r>
                          </m:e>
                          <m:sub>
                            <m:r>
                              <a:rPr lang="en-US" b="0" i="1" smtClean="0">
                                <a:solidFill>
                                  <a:srgbClr val="000000"/>
                                </a:solidFill>
                                <a:latin typeface="Cambria Math" panose="02040503050406030204" pitchFamily="18" charset="0"/>
                              </a:rPr>
                              <m:t>1</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𝐴</m:t>
                            </m:r>
                          </m:e>
                          <m:sub>
                            <m:r>
                              <a:rPr lang="en-US" b="0" i="1" smtClean="0">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474" y="1505639"/>
                <a:ext cx="11379051" cy="5167894"/>
              </a:xfrm>
              <a:prstGeom prst="rect">
                <a:avLst/>
              </a:prstGeom>
              <a:blipFill>
                <a:blip r:embed="rId3"/>
                <a:stretch>
                  <a:fillRect l="-781" t="-7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a:p>
        </p:txBody>
      </p:sp>
    </p:spTree>
    <p:extLst>
      <p:ext uri="{BB962C8B-B14F-4D97-AF65-F5344CB8AC3E}">
        <p14:creationId xmlns:p14="http://schemas.microsoft.com/office/powerpoint/2010/main" val="1533600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62" y="1793189"/>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62" y="1793189"/>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Tree>
    <p:extLst>
      <p:ext uri="{BB962C8B-B14F-4D97-AF65-F5344CB8AC3E}">
        <p14:creationId xmlns:p14="http://schemas.microsoft.com/office/powerpoint/2010/main" val="2173254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07712" y="1512633"/>
            <a:ext cx="11296360"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457200" indent="-457200"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loading,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Tree>
    <p:extLst>
      <p:ext uri="{BB962C8B-B14F-4D97-AF65-F5344CB8AC3E}">
        <p14:creationId xmlns:p14="http://schemas.microsoft.com/office/powerpoint/2010/main" val="1825029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TotalTime>
  <Words>13384</Words>
  <Application>Microsoft Macintosh PowerPoint</Application>
  <PresentationFormat>Widescreen</PresentationFormat>
  <Paragraphs>2450</Paragraphs>
  <Slides>126</Slides>
  <Notes>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624</cp:revision>
  <dcterms:created xsi:type="dcterms:W3CDTF">2021-07-06T18:24:07Z</dcterms:created>
  <dcterms:modified xsi:type="dcterms:W3CDTF">2021-07-22T21:15:34Z</dcterms:modified>
</cp:coreProperties>
</file>